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Pretendard SemiBold"/>
      <p:bold r:id="rId13"/>
    </p:embeddedFont>
    <p:embeddedFont>
      <p:font typeface="SpoqaHanSans-Regular"/>
      <p:regular r:id="rId14"/>
    </p:embeddedFont>
    <p:embeddedFont>
      <p:font typeface="Pretendard ExtraLight"/>
      <p:regular r:id="rId15"/>
    </p:embeddedFont>
    <p:embeddedFont>
      <p:font typeface="Pretendard Black"/>
      <p:bold r:id="rId16"/>
    </p:embeddedFont>
    <p:embeddedFont>
      <p:font typeface="Pretendard Light"/>
      <p:regular r:id="rId17"/>
    </p:embeddedFont>
    <p:embeddedFont>
      <p:font typeface="esamanru OTF Light"/>
      <p:regular r:id="rId18"/>
    </p:embeddedFont>
    <p:embeddedFont>
      <p:font typeface="Pretendard Medium"/>
      <p:bold r:id="rId19"/>
    </p:embeddedFont>
    <p:embeddedFont>
      <p:font typeface="Pretendard Regular"/>
      <p:regular r:id="rId20"/>
    </p:embeddedFont>
    <p:embeddedFont>
      <p:font typeface="Pretendard Bold"/>
      <p:bold r:id="rId21"/>
    </p:embeddedFont>
    <p:embeddedFont>
      <p:font typeface="Pretendard"/>
      <p:bold r:id="rId22"/>
    </p:embeddedFont>
    <p:embeddedFont>
      <p:font typeface="Pretendard ExtraBold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.fntdata" Type="http://schemas.openxmlformats.org/officeDocument/2006/relationships/font"/><Relationship Id="rId14" Target="fonts/font2.fntdata" Type="http://schemas.openxmlformats.org/officeDocument/2006/relationships/font"/><Relationship Id="rId15" Target="fonts/font3.fntdata" Type="http://schemas.openxmlformats.org/officeDocument/2006/relationships/font"/><Relationship Id="rId16" Target="fonts/font4.fntdata" Type="http://schemas.openxmlformats.org/officeDocument/2006/relationships/font"/><Relationship Id="rId17" Target="fonts/font5.fntdata" Type="http://schemas.openxmlformats.org/officeDocument/2006/relationships/font"/><Relationship Id="rId18" Target="fonts/font6.fntdata" Type="http://schemas.openxmlformats.org/officeDocument/2006/relationships/font"/><Relationship Id="rId19" Target="fonts/font7.fntdata" Type="http://schemas.openxmlformats.org/officeDocument/2006/relationships/font"/><Relationship Id="rId2" Target="presProps.xml" Type="http://schemas.openxmlformats.org/officeDocument/2006/relationships/presProps"/><Relationship Id="rId20" Target="fonts/font8.fntdata" Type="http://schemas.openxmlformats.org/officeDocument/2006/relationships/font"/><Relationship Id="rId21" Target="fonts/font9.fntdata" Type="http://schemas.openxmlformats.org/officeDocument/2006/relationships/font"/><Relationship Id="rId22" Target="fonts/font10.fntdata" Type="http://schemas.openxmlformats.org/officeDocument/2006/relationships/font"/><Relationship Id="rId23" Target="fonts/font1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png" Type="http://schemas.openxmlformats.org/officeDocument/2006/relationships/image"/><Relationship Id="rId16" Target="../media/image16.png" Type="http://schemas.openxmlformats.org/officeDocument/2006/relationships/image"/><Relationship Id="rId17" Target="../media/image17.png" Type="http://schemas.openxmlformats.org/officeDocument/2006/relationships/image"/><Relationship Id="rId18" Target="../media/image18.png" Type="http://schemas.openxmlformats.org/officeDocument/2006/relationships/image"/><Relationship Id="rId19" Target="../media/image19.png" Type="http://schemas.openxmlformats.org/officeDocument/2006/relationships/image"/><Relationship Id="rId2" Target="../media/image2.png" Type="http://schemas.openxmlformats.org/officeDocument/2006/relationships/image"/><Relationship Id="rId20" Target="../media/image20.png" Type="http://schemas.openxmlformats.org/officeDocument/2006/relationships/image"/><Relationship Id="rId21" Target="../media/image21.png" Type="http://schemas.openxmlformats.org/officeDocument/2006/relationships/image"/><Relationship Id="rId22" Target="../media/image22.png" Type="http://schemas.openxmlformats.org/officeDocument/2006/relationships/image"/><Relationship Id="rId23" Target="../media/image23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15" Target="../media/image36.png" Type="http://schemas.openxmlformats.org/officeDocument/2006/relationships/image"/><Relationship Id="rId16" Target="../media/image37.png" Type="http://schemas.openxmlformats.org/officeDocument/2006/relationships/image"/><Relationship Id="rId17" Target="../media/image38.png" Type="http://schemas.openxmlformats.org/officeDocument/2006/relationships/image"/><Relationship Id="rId18" Target="../media/image39.png" Type="http://schemas.openxmlformats.org/officeDocument/2006/relationships/image"/><Relationship Id="rId19" Target="../media/image40.png" Type="http://schemas.openxmlformats.org/officeDocument/2006/relationships/image"/><Relationship Id="rId2" Target="../media/image2.png" Type="http://schemas.openxmlformats.org/officeDocument/2006/relationships/image"/><Relationship Id="rId20" Target="../media/image41.png" Type="http://schemas.openxmlformats.org/officeDocument/2006/relationships/image"/><Relationship Id="rId21" Target="../media/image42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12" Target="../media/image50.png" Type="http://schemas.openxmlformats.org/officeDocument/2006/relationships/image"/><Relationship Id="rId13" Target="../media/image51.png" Type="http://schemas.openxmlformats.org/officeDocument/2006/relationships/image"/><Relationship Id="rId14" Target="../media/image52.png" Type="http://schemas.openxmlformats.org/officeDocument/2006/relationships/image"/><Relationship Id="rId15" Target="../media/image53.png" Type="http://schemas.openxmlformats.org/officeDocument/2006/relationships/image"/><Relationship Id="rId16" Target="../media/image54.png" Type="http://schemas.openxmlformats.org/officeDocument/2006/relationships/image"/><Relationship Id="rId17" Target="../media/image55.png" Type="http://schemas.openxmlformats.org/officeDocument/2006/relationships/image"/><Relationship Id="rId18" Target="../media/image56.png" Type="http://schemas.openxmlformats.org/officeDocument/2006/relationships/image"/><Relationship Id="rId19" Target="../media/image57.png" Type="http://schemas.openxmlformats.org/officeDocument/2006/relationships/image"/><Relationship Id="rId2" Target="../media/image2.png" Type="http://schemas.openxmlformats.org/officeDocument/2006/relationships/image"/><Relationship Id="rId20" Target="../media/image58.png" Type="http://schemas.openxmlformats.org/officeDocument/2006/relationships/image"/><Relationship Id="rId21" Target="../media/image59.png" Type="http://schemas.openxmlformats.org/officeDocument/2006/relationships/image"/><Relationship Id="rId22" Target="../media/image60.png" Type="http://schemas.openxmlformats.org/officeDocument/2006/relationships/image"/><Relationship Id="rId23" Target="../media/image61.png" Type="http://schemas.openxmlformats.org/officeDocument/2006/relationships/image"/><Relationship Id="rId24" Target="../media/image62.png" Type="http://schemas.openxmlformats.org/officeDocument/2006/relationships/image"/><Relationship Id="rId25" Target="../media/image63.png" Type="http://schemas.openxmlformats.org/officeDocument/2006/relationships/image"/><Relationship Id="rId26" Target="../media/image64.png" Type="http://schemas.openxmlformats.org/officeDocument/2006/relationships/image"/><Relationship Id="rId27" Target="../media/image65.png" Type="http://schemas.openxmlformats.org/officeDocument/2006/relationships/image"/><Relationship Id="rId28" Target="../media/image66.png" Type="http://schemas.openxmlformats.org/officeDocument/2006/relationships/image"/><Relationship Id="rId3" Target="../media/image3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19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png" Type="http://schemas.openxmlformats.org/officeDocument/2006/relationships/image"/><Relationship Id="rId12" Target="../media/image75.png" Type="http://schemas.openxmlformats.org/officeDocument/2006/relationships/image"/><Relationship Id="rId13" Target="../media/image76.png" Type="http://schemas.openxmlformats.org/officeDocument/2006/relationships/image"/><Relationship Id="rId14" Target="../media/image77.png" Type="http://schemas.openxmlformats.org/officeDocument/2006/relationships/image"/><Relationship Id="rId15" Target="../media/image78.png" Type="http://schemas.openxmlformats.org/officeDocument/2006/relationships/image"/><Relationship Id="rId16" Target="../media/image79.png" Type="http://schemas.openxmlformats.org/officeDocument/2006/relationships/image"/><Relationship Id="rId17" Target="../media/image80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67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Relationship Id="rId8" Target="../media/image71.png" Type="http://schemas.openxmlformats.org/officeDocument/2006/relationships/image"/><Relationship Id="rId9" Target="../media/image7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1.png" Type="http://schemas.openxmlformats.org/officeDocument/2006/relationships/image"/><Relationship Id="rId4" Target="../media/image82.png" Type="http://schemas.openxmlformats.org/officeDocument/2006/relationships/image"/><Relationship Id="rId5" Target="../media/image83.png" Type="http://schemas.openxmlformats.org/officeDocument/2006/relationships/image"/><Relationship Id="rId6" Target="../media/image8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8128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03400" y="2387600"/>
            <a:ext cx="169291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데이터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기반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도시녹지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확충을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위한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최적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후보지</a:t>
            </a:r>
            <a:r>
              <a:rPr lang="en-US" sz="7800" b="false" i="false" u="none" strike="noStrike" spc="-4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7800" b="false" i="false" u="none" strike="noStrike" spc="-400">
                <a:solidFill>
                  <a:srgbClr val="0E6CA5"/>
                </a:solidFill>
                <a:ea typeface="Pretendard SemiBold"/>
              </a:rPr>
              <a:t>도출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982700" y="8966200"/>
            <a:ext cx="3352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8689"/>
              </a:lnSpc>
            </a:pPr>
            <a:r>
              <a:rPr lang="en-US" sz="2300" b="false" i="false" u="none" strike="noStrike" spc="-100">
                <a:solidFill>
                  <a:srgbClr val="0E6CA5"/>
                </a:solidFill>
                <a:latin typeface="SpoqaHanSans-Regular"/>
              </a:rPr>
              <a:t>20210951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SpoqaHanSans-Regular"/>
              </a:rPr>
              <a:t>박유나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3670300" y="4343400"/>
            <a:ext cx="81153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18689"/>
              </a:lnSpc>
            </a:pP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데이터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기반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선형공원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입지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선정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도시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녹지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확충을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위한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최적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후보지</a:t>
            </a:r>
            <a:r>
              <a:rPr lang="en-US" sz="2000" b="false" i="false" u="none" strike="noStrike" spc="-100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0" b="false" i="false" u="none" strike="noStrike" spc="-100">
                <a:solidFill>
                  <a:srgbClr val="FFFFFF"/>
                </a:solidFill>
                <a:ea typeface="SpoqaHanSans-Regular"/>
              </a:rPr>
              <a:t>도출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9600" y="5156200"/>
            <a:ext cx="83439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100" b="false" i="false" u="none" strike="noStrike" spc="-100">
                <a:solidFill>
                  <a:srgbClr val="0E6CA5">
                    <a:alpha val="63922"/>
                  </a:srgbClr>
                </a:solidFill>
                <a:latin typeface="SpoqaHanSans-Regular"/>
              </a:rPr>
              <a:t>#</a:t>
            </a:r>
            <a:r>
              <a:rPr lang="ko-KR" sz="2100" b="false" i="false" u="none" strike="noStrike" spc="-100">
                <a:solidFill>
                  <a:srgbClr val="0E6CA5">
                    <a:alpha val="63922"/>
                  </a:srgbClr>
                </a:solidFill>
                <a:ea typeface="SpoqaHanSans-Regular"/>
              </a:rPr>
              <a:t>선형공원</a:t>
            </a:r>
            <a:r>
              <a:rPr lang="en-US" sz="2100" b="false" i="false" u="none" strike="noStrike" spc="-100">
                <a:solidFill>
                  <a:srgbClr val="0E6CA5">
                    <a:alpha val="63922"/>
                  </a:srgbClr>
                </a:solidFill>
                <a:latin typeface="SpoqaHanSans-Regular"/>
              </a:rPr>
              <a:t> #</a:t>
            </a:r>
            <a:r>
              <a:rPr lang="ko-KR" sz="2100" b="false" i="false" u="none" strike="noStrike" spc="-100">
                <a:solidFill>
                  <a:srgbClr val="0E6CA5">
                    <a:alpha val="63922"/>
                  </a:srgbClr>
                </a:solidFill>
                <a:ea typeface="SpoqaHanSans-Regular"/>
              </a:rPr>
              <a:t>도시녹지확충</a:t>
            </a:r>
            <a:r>
              <a:rPr lang="en-US" sz="2100" b="false" i="false" u="none" strike="noStrike" spc="-100">
                <a:solidFill>
                  <a:srgbClr val="0E6CA5">
                    <a:alpha val="63922"/>
                  </a:srgbClr>
                </a:solidFill>
                <a:latin typeface="SpoqaHanSans-Regular"/>
              </a:rPr>
              <a:t> #</a:t>
            </a:r>
            <a:r>
              <a:rPr lang="ko-KR" sz="2100" b="false" i="false" u="none" strike="noStrike" spc="-100">
                <a:solidFill>
                  <a:srgbClr val="0E6CA5">
                    <a:alpha val="63922"/>
                  </a:srgbClr>
                </a:solidFill>
                <a:ea typeface="SpoqaHanSans-Regular"/>
              </a:rPr>
              <a:t>데이터분석</a:t>
            </a:r>
            <a:r>
              <a:rPr lang="en-US" sz="2100" b="false" i="false" u="none" strike="noStrike" spc="-100">
                <a:solidFill>
                  <a:srgbClr val="0E6CA5">
                    <a:alpha val="63922"/>
                  </a:srgbClr>
                </a:solidFill>
                <a:latin typeface="SpoqaHanSans-Regular"/>
              </a:rPr>
              <a:t> #</a:t>
            </a:r>
            <a:r>
              <a:rPr lang="ko-KR" sz="2100" b="false" i="false" u="none" strike="noStrike" spc="-100">
                <a:solidFill>
                  <a:srgbClr val="0E6CA5">
                    <a:alpha val="63922"/>
                  </a:srgbClr>
                </a:solidFill>
                <a:ea typeface="SpoqaHanSans-Regular"/>
              </a:rPr>
              <a:t>열섬해소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5400" y="2222500"/>
            <a:ext cx="86868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 spc="-500">
                <a:solidFill>
                  <a:srgbClr val="18A8F1"/>
                </a:solidFill>
                <a:ea typeface="Pretendard SemiBold"/>
              </a:rPr>
              <a:t>선형공원</a:t>
            </a:r>
            <a:r>
              <a:rPr lang="en-US" sz="9000" b="false" i="false" u="none" strike="noStrike" spc="-500">
                <a:solidFill>
                  <a:srgbClr val="18A8F1"/>
                </a:solidFill>
                <a:latin typeface="Pretendard SemiBold"/>
              </a:rPr>
              <a:t> </a:t>
            </a:r>
            <a:r>
              <a:rPr lang="ko-KR" sz="9000" b="false" i="false" u="none" strike="noStrike" spc="-500">
                <a:solidFill>
                  <a:srgbClr val="18A8F1"/>
                </a:solidFill>
                <a:ea typeface="Pretendard SemiBold"/>
              </a:rPr>
              <a:t>입지</a:t>
            </a:r>
            <a:r>
              <a:rPr lang="en-US" sz="9000" b="false" i="false" u="none" strike="noStrike" spc="-500">
                <a:solidFill>
                  <a:srgbClr val="18A8F1"/>
                </a:solidFill>
                <a:latin typeface="Pretendard SemiBold"/>
              </a:rPr>
              <a:t> </a:t>
            </a:r>
            <a:r>
              <a:rPr lang="ko-KR" sz="9000" b="false" i="false" u="none" strike="noStrike" spc="-500">
                <a:solidFill>
                  <a:srgbClr val="18A8F1"/>
                </a:solidFill>
                <a:ea typeface="Pretendard SemiBold"/>
              </a:rPr>
              <a:t>선정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266700"/>
            <a:ext cx="2844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01.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문제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설명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87800" y="2349500"/>
            <a:ext cx="304800" cy="330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33000" y="2349500"/>
            <a:ext cx="304800" cy="33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04900" y="838200"/>
            <a:ext cx="1930400" cy="355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172200" y="-38100"/>
            <a:ext cx="1930400" cy="5295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2100" y="3695700"/>
            <a:ext cx="406400" cy="431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0" id="10"/>
          <p:cNvSpPr txBox="true"/>
          <p:nvPr/>
        </p:nvSpPr>
        <p:spPr>
          <a:xfrm rot="0">
            <a:off x="13741400" y="2590800"/>
            <a:ext cx="3810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600" b="false" i="false" u="none" strike="noStrike">
                <a:solidFill>
                  <a:srgbClr val="FC5230"/>
                </a:solidFill>
                <a:latin typeface="Pretendard SemiBold"/>
              </a:rPr>
              <a:t>10</a:t>
            </a:r>
            <a:r>
              <a:rPr lang="ko-KR" sz="600" b="false" i="false" u="none" strike="noStrike">
                <a:solidFill>
                  <a:srgbClr val="FC5230"/>
                </a:solidFill>
                <a:ea typeface="Pretendard SemiBold"/>
              </a:rPr>
              <a:t>배</a:t>
            </a:r>
            <a:r>
              <a:rPr lang="en-US" sz="600" b="false" i="false" u="none" strike="noStrike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600" b="false" i="false" u="none" strike="noStrike">
                <a:solidFill>
                  <a:srgbClr val="FC5230"/>
                </a:solidFill>
                <a:ea typeface="Pretendard SemiBold"/>
              </a:rPr>
              <a:t>차이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82300" y="3124200"/>
            <a:ext cx="2159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66400" y="1828800"/>
            <a:ext cx="2743200" cy="163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0" y="2108200"/>
            <a:ext cx="6096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04800" y="3124200"/>
            <a:ext cx="6604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169900" y="2171700"/>
            <a:ext cx="1016000" cy="939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344400" y="3124200"/>
            <a:ext cx="6604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71300" y="3124200"/>
            <a:ext cx="6604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10900" y="3124200"/>
            <a:ext cx="660400" cy="3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82300" y="3124200"/>
            <a:ext cx="228600" cy="38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036300" y="1612900"/>
            <a:ext cx="2082800" cy="177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[ 10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년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서울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7 ~ 8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월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폭염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일수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추이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  ]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85800" y="3022600"/>
            <a:ext cx="1270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600" b="false" i="false" u="none" strike="noStrike">
                <a:solidFill>
                  <a:srgbClr val="FC5230"/>
                </a:solidFill>
                <a:latin typeface="Pretendard Semi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85800" y="2006600"/>
            <a:ext cx="1270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600" b="false" i="false" u="none" strike="noStrike">
                <a:solidFill>
                  <a:srgbClr val="FC5230"/>
                </a:solidFill>
                <a:latin typeface="Pretendard SemiBold"/>
              </a:rPr>
              <a:t>21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807700" y="3492500"/>
            <a:ext cx="2273300" cy="8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: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기상청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국가기후데이터센터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폭염일수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통계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(2014–2024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년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서울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기준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직접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재가공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66400" y="3695700"/>
            <a:ext cx="3175000" cy="19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서울시의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8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월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폭염일수가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지난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10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년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사이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10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배가량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증가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78000" y="1524000"/>
            <a:ext cx="3365500" cy="1968500"/>
          </a:xfrm>
          <a:prstGeom prst="rect">
            <a:avLst/>
          </a:prstGeom>
          <a:effectLst>
            <a:outerShdw dir="3180000" dist="0" blurRad="33796">
              <a:srgbClr val="1B296A">
                <a:alpha val="56000"/>
              </a:srgbClr>
            </a:outerShdw>
          </a:effectLst>
        </p:spPr>
      </p:pic>
      <p:sp>
        <p:nvSpPr>
          <p:cNvPr name="TextBox 29" id="29"/>
          <p:cNvSpPr txBox="true"/>
          <p:nvPr/>
        </p:nvSpPr>
        <p:spPr>
          <a:xfrm rot="0">
            <a:off x="14655800" y="1981200"/>
            <a:ext cx="3009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6279"/>
              </a:lnSpc>
            </a:pP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서울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35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도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넘긴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날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9→58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일로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늘어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… ‘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열섬효과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’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로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대도시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폭염</a:t>
            </a:r>
            <a:r>
              <a:rPr lang="en-US" sz="1600" b="false" i="false" u="none" strike="noStrike" spc="-100">
                <a:solidFill>
                  <a:srgbClr val="595959"/>
                </a:solidFill>
                <a:latin typeface="Pretendard Black"/>
              </a:rPr>
              <a:t> </a:t>
            </a:r>
            <a:r>
              <a:rPr lang="ko-KR" sz="1600" b="false" i="false" u="none" strike="noStrike" spc="-100">
                <a:solidFill>
                  <a:srgbClr val="595959"/>
                </a:solidFill>
                <a:ea typeface="Pretendard Black"/>
              </a:rPr>
              <a:t>위험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693900" y="2514600"/>
            <a:ext cx="27178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5410"/>
              </a:lnSpc>
            </a:pP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...</a:t>
            </a:r>
          </a:p>
          <a:p>
            <a:pPr algn="l" lvl="0">
              <a:lnSpc>
                <a:spcPct val="105410"/>
              </a:lnSpc>
            </a:pP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"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특히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지난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2018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년엔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35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도를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넘는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날이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21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일을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기록했는데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 </a:t>
            </a:r>
          </a:p>
          <a:p>
            <a:pPr algn="l" lvl="0">
              <a:lnSpc>
                <a:spcPct val="105410"/>
              </a:lnSpc>
            </a:pP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이는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앞서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10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년간의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일수를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합친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것보다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많은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 </a:t>
            </a:r>
            <a:r>
              <a:rPr lang="ko-KR" sz="900" b="false" i="false" u="none" strike="noStrike">
                <a:solidFill>
                  <a:srgbClr val="595959">
                    <a:alpha val="67843"/>
                  </a:srgbClr>
                </a:solidFill>
                <a:ea typeface="Pretendard Light"/>
              </a:rPr>
              <a:t>수준이다</a:t>
            </a: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. "</a:t>
            </a:r>
          </a:p>
          <a:p>
            <a:pPr algn="l" lvl="0">
              <a:lnSpc>
                <a:spcPct val="105410"/>
              </a:lnSpc>
            </a:pPr>
            <a:r>
              <a:rPr lang="en-US" sz="900" b="false" i="false" u="none" strike="noStrike">
                <a:solidFill>
                  <a:srgbClr val="595959">
                    <a:alpha val="67843"/>
                  </a:srgbClr>
                </a:solidFill>
                <a:latin typeface="Pretendard Light"/>
              </a:rPr>
              <a:t>....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14693900" y="1816100"/>
            <a:ext cx="2895600" cy="76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>
            <a:alphaModFix amt="55000"/>
          </a:blip>
          <a:stretch>
            <a:fillRect/>
          </a:stretch>
        </p:blipFill>
        <p:spPr>
          <a:xfrm rot="0">
            <a:off x="14693900" y="1879600"/>
            <a:ext cx="2895600" cy="3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>
            <a:alphaModFix amt="56000"/>
          </a:blip>
          <a:stretch>
            <a:fillRect/>
          </a:stretch>
        </p:blipFill>
        <p:spPr>
          <a:xfrm rot="0">
            <a:off x="14693900" y="3187700"/>
            <a:ext cx="2895600" cy="508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782800" y="1676400"/>
            <a:ext cx="698500" cy="11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600" b="false" i="false" u="none" strike="noStrike">
                <a:solidFill>
                  <a:srgbClr val="595959">
                    <a:alpha val="50196"/>
                  </a:srgbClr>
                </a:solidFill>
                <a:ea typeface="esamanru OTF Light"/>
              </a:rPr>
              <a:t>뉴스</a:t>
            </a:r>
            <a:r>
              <a:rPr lang="en-US" sz="600" b="false" i="false" u="none" strike="noStrike">
                <a:solidFill>
                  <a:srgbClr val="595959">
                    <a:alpha val="50196"/>
                  </a:srgbClr>
                </a:solidFill>
                <a:latin typeface="esamanru OTF Light"/>
              </a:rPr>
              <a:t> 1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 rot="0">
            <a:off x="14693900" y="1689100"/>
            <a:ext cx="88900" cy="889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5519400" y="3746500"/>
            <a:ext cx="13208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300" b="false" i="false" u="none" strike="noStrike">
                <a:solidFill>
                  <a:srgbClr val="0E6CA5"/>
                </a:solidFill>
                <a:ea typeface="Pretendard SemiBold"/>
              </a:rPr>
              <a:t>서울시의</a:t>
            </a:r>
            <a:r>
              <a:rPr lang="en-US" sz="13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0E6CA5"/>
                </a:solidFill>
                <a:ea typeface="Pretendard SemiBold"/>
              </a:rPr>
              <a:t>열섬</a:t>
            </a:r>
            <a:r>
              <a:rPr lang="en-US" sz="13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0E6CA5"/>
                </a:solidFill>
                <a:ea typeface="Pretendard SemiBold"/>
              </a:rPr>
              <a:t>악화</a:t>
            </a:r>
          </a:p>
        </p:txBody>
      </p: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8" id="38"/>
          <p:cNvSpPr txBox="true"/>
          <p:nvPr/>
        </p:nvSpPr>
        <p:spPr>
          <a:xfrm rot="0">
            <a:off x="393700" y="1917700"/>
            <a:ext cx="26543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녹지의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역할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93700" y="2362200"/>
            <a:ext cx="3581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식물의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증산작용이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공기를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식히고</a:t>
            </a:r>
          </a:p>
          <a:p>
            <a:pPr algn="l" lvl="0">
              <a:lnSpc>
                <a:spcPct val="118689"/>
              </a:lnSpc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토양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·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그늘이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지면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온도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상승을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억제함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1" id="41"/>
          <p:cNvSpPr txBox="true"/>
          <p:nvPr/>
        </p:nvSpPr>
        <p:spPr>
          <a:xfrm rot="0">
            <a:off x="4699000" y="2362200"/>
            <a:ext cx="50419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도심부는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녹지가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부족하고</a:t>
            </a:r>
          </a:p>
          <a:p>
            <a:pPr algn="l" lvl="0">
              <a:lnSpc>
                <a:spcPct val="118689"/>
              </a:lnSpc>
            </a:pP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아스팔트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,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콘크리트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등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불투수면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비율이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높음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 </a:t>
            </a:r>
          </a:p>
          <a:p>
            <a:pPr algn="l" lvl="0">
              <a:lnSpc>
                <a:spcPct val="118689"/>
              </a:lnSpc>
            </a:pP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-&gt;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낮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동안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열을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흡수하고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밤에도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열을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방출하지</a:t>
            </a:r>
            <a:r>
              <a:rPr lang="en-US" sz="1900" b="false" i="false" u="none" strike="noStrike" spc="-100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900" b="false" i="false" u="none" strike="noStrike" spc="-100">
                <a:solidFill>
                  <a:srgbClr val="595959"/>
                </a:solidFill>
                <a:ea typeface="Pretendard Medium"/>
              </a:rPr>
              <a:t>못함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99000" y="1917700"/>
            <a:ext cx="37846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녹지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불균형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=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열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축적</a:t>
            </a:r>
            <a:r>
              <a:rPr lang="en-US" sz="24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400" b="false" i="false" u="none" strike="noStrike" spc="-100">
                <a:solidFill>
                  <a:srgbClr val="0E6CA5"/>
                </a:solidFill>
                <a:ea typeface="Pretendard SemiBold"/>
              </a:rPr>
              <a:t>불균형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01700" y="3733800"/>
            <a:ext cx="80010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하지만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서울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도심은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빽빽한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건물과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도로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,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철도로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녹지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확보가</a:t>
            </a:r>
            <a:r>
              <a:rPr lang="en-US" sz="2200" b="false" i="false" u="none" strike="noStrike" spc="-100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FC5230"/>
                </a:solidFill>
                <a:ea typeface="Pretendard SemiBold"/>
              </a:rPr>
              <a:t>어려움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9400" y="4229100"/>
            <a:ext cx="406400" cy="4318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889000" y="4254500"/>
            <a:ext cx="80010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제한된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공간을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활용하기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위해서는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선형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자원을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활용한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`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선형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공원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`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을</a:t>
            </a:r>
            <a:r>
              <a:rPr lang="en-US" sz="2200" b="false" i="false" u="none" strike="noStrike" spc="-100">
                <a:solidFill>
                  <a:srgbClr val="7DB249"/>
                </a:solidFill>
                <a:latin typeface="Pretendard SemiBold"/>
              </a:rPr>
              <a:t> </a:t>
            </a:r>
            <a:r>
              <a:rPr lang="ko-KR" sz="2200" b="false" i="false" u="none" strike="noStrike" spc="-100">
                <a:solidFill>
                  <a:srgbClr val="7DB249"/>
                </a:solidFill>
                <a:ea typeface="Pretendard SemiBold"/>
              </a:rPr>
              <a:t>조성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46100" y="5689600"/>
            <a:ext cx="85217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자원은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철도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고가도로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수로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곳곳에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존재하는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길고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좁은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유휴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인프라입니다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46100" y="6159500"/>
            <a:ext cx="28321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800" b="false" i="false" u="none" strike="noStrike" spc="-100">
                <a:solidFill>
                  <a:srgbClr val="0E6CA5"/>
                </a:solidFill>
                <a:ea typeface="Pretendard SemiBold"/>
              </a:rPr>
              <a:t>선형</a:t>
            </a:r>
            <a:r>
              <a:rPr lang="en-US" sz="28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0E6CA5"/>
                </a:solidFill>
                <a:ea typeface="Pretendard SemiBold"/>
              </a:rPr>
              <a:t>공원이란</a:t>
            </a:r>
            <a:r>
              <a:rPr lang="en-US" sz="2800" b="false" i="false" u="none" strike="noStrike" spc="-100">
                <a:solidFill>
                  <a:srgbClr val="0E6CA5"/>
                </a:solidFill>
                <a:latin typeface="Pretendard SemiBold"/>
              </a:rPr>
              <a:t>?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46100" y="6667500"/>
            <a:ext cx="90424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이러한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자원을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녹지를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확장하여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만든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공원으로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열섬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완화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보행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환경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복합적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해결할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잠재력을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지닙니다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546100" y="5181600"/>
            <a:ext cx="28321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800" b="false" i="false" u="none" strike="noStrike" spc="-100">
                <a:solidFill>
                  <a:srgbClr val="0E6CA5"/>
                </a:solidFill>
                <a:ea typeface="Pretendard SemiBold"/>
              </a:rPr>
              <a:t>선형</a:t>
            </a:r>
            <a:r>
              <a:rPr lang="en-US" sz="28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800" b="false" i="false" u="none" strike="noStrike" spc="-100">
                <a:solidFill>
                  <a:srgbClr val="0E6CA5"/>
                </a:solidFill>
                <a:ea typeface="Pretendard SemiBold"/>
              </a:rPr>
              <a:t>자원이란</a:t>
            </a:r>
            <a:r>
              <a:rPr lang="en-US" sz="2800" b="false" i="false" u="none" strike="noStrike" spc="-100">
                <a:solidFill>
                  <a:srgbClr val="0E6CA5"/>
                </a:solidFill>
                <a:latin typeface="Pretendard SemiBold"/>
              </a:rPr>
              <a:t>?</a:t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8496300" y="444500"/>
            <a:ext cx="1206500" cy="175387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55600" y="7962900"/>
            <a:ext cx="774700" cy="8890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7797800" y="-2501900"/>
            <a:ext cx="2679700" cy="17538700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977900" y="8928100"/>
            <a:ext cx="163703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행정동별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도시환경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·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녹지여건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·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활동특성을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분석하여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,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선형공원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조성이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시급한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우선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입지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행정동</a:t>
            </a:r>
            <a:r>
              <a:rPr lang="en-US" sz="34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00" b="false" i="false" u="none" strike="noStrike">
                <a:solidFill>
                  <a:srgbClr val="FFFFFF"/>
                </a:solidFill>
                <a:ea typeface="Pretendard Bold"/>
              </a:rPr>
              <a:t>선정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31900" y="8051800"/>
            <a:ext cx="32512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목표</a:t>
            </a:r>
          </a:p>
        </p:txBody>
      </p:sp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944100" y="5524500"/>
            <a:ext cx="2438400" cy="16510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10020300" y="7213600"/>
            <a:ext cx="22860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: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도시정비뉴스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「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연남동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경의선숲길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카페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·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음식점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상권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확장된다</a:t>
            </a:r>
            <a:r>
              <a:rPr lang="en-US" sz="6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0782300" y="5219700"/>
            <a:ext cx="8128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경의선숲길</a:t>
            </a:r>
          </a:p>
        </p:txBody>
      </p:sp>
      <p:grpSp>
        <p:nvGrpSpPr>
          <p:cNvPr name="Group 60" id="6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1" id="6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534900" y="5524500"/>
            <a:ext cx="2501900" cy="1638300"/>
          </a:xfrm>
          <a:prstGeom prst="rect">
            <a:avLst/>
          </a:prstGeom>
        </p:spPr>
      </p:pic>
      <p:sp>
        <p:nvSpPr>
          <p:cNvPr name="TextBox 62" id="62"/>
          <p:cNvSpPr txBox="true"/>
          <p:nvPr/>
        </p:nvSpPr>
        <p:spPr>
          <a:xfrm rot="0">
            <a:off x="12649200" y="7200900"/>
            <a:ext cx="22606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: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연합뉴스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「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서초구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양재천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복원사업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ja-JP" sz="600" b="false" i="false" u="none" strike="noStrike">
                <a:solidFill>
                  <a:srgbClr val="000000"/>
                </a:solidFill>
                <a:ea typeface="Pretendard ExtraLight"/>
              </a:rPr>
              <a:t>英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'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그린월드어워즈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'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은상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수상</a:t>
            </a:r>
            <a:r>
              <a:rPr lang="en-US" sz="6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246100" y="5232400"/>
            <a:ext cx="1143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양재천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Medium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생태공원</a:t>
            </a:r>
          </a:p>
        </p:txBody>
      </p:sp>
      <p:grpSp>
        <p:nvGrpSpPr>
          <p:cNvPr name="Group 64" id="6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5" id="6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240000" y="5511800"/>
            <a:ext cx="2209800" cy="1663700"/>
          </a:xfrm>
          <a:prstGeom prst="rect">
            <a:avLst/>
          </a:prstGeom>
        </p:spPr>
      </p:pic>
      <p:sp>
        <p:nvSpPr>
          <p:cNvPr name="TextBox 66" id="66"/>
          <p:cNvSpPr txBox="true"/>
          <p:nvPr/>
        </p:nvSpPr>
        <p:spPr>
          <a:xfrm rot="0">
            <a:off x="15189200" y="7213600"/>
            <a:ext cx="2298700" cy="11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출처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: NewYork.kr 「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뉴욕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하이라인</a:t>
            </a:r>
            <a:r>
              <a:rPr lang="en-US" sz="6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600" b="false" i="false" u="none" strike="noStrike">
                <a:solidFill>
                  <a:srgbClr val="000000"/>
                </a:solidFill>
                <a:ea typeface="Pretendard ExtraLight"/>
              </a:rPr>
              <a:t>파크</a:t>
            </a:r>
            <a:r>
              <a:rPr lang="en-US" sz="600" b="false" i="false" u="none" strike="noStrike">
                <a:solidFill>
                  <a:srgbClr val="000000"/>
                </a:solidFill>
                <a:ea typeface="Pretendard ExtraLight"/>
              </a:rPr>
              <a:t>」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5862300" y="5219700"/>
            <a:ext cx="10033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하이라인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Medium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Medium"/>
              </a:rPr>
              <a:t>파크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5600" y="266700"/>
            <a:ext cx="2844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02.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데이터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47800" y="1562100"/>
            <a:ext cx="2844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녹지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부족도에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대한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4300" y="1562100"/>
            <a:ext cx="28702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사회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수요에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대한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7800" y="5969000"/>
            <a:ext cx="2565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접근성에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대한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74300" y="5969000"/>
            <a:ext cx="3086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경제부지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여건에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대한</a:t>
            </a:r>
            <a:r>
              <a:rPr lang="en-US" sz="23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3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2387600"/>
            <a:ext cx="2717800" cy="2044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49400" y="4330700"/>
            <a:ext cx="22860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대부분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값은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0~30㎡/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세대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구간에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몰려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있고</a:t>
            </a:r>
          </a:p>
          <a:p>
            <a:pPr algn="l" lvl="0">
              <a:lnSpc>
                <a:spcPct val="118689"/>
              </a:lnSpc>
            </a:pP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일부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수백</a:t>
            </a:r>
            <a:r>
              <a:rPr lang="en-US" sz="800" b="false" i="false" u="none" strike="noStrike">
                <a:solidFill>
                  <a:srgbClr val="595959"/>
                </a:solidFill>
                <a:ea typeface="Pretendard SemiBold"/>
              </a:rPr>
              <a:t>㎡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의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값이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긴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꼬리를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형성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→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비대칭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분포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SemiBold"/>
              </a:rPr>
              <a:t>,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SemiBold"/>
              </a:rPr>
              <a:t>고분산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8900" y="2082800"/>
            <a:ext cx="1790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세대당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공원면적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40200" y="3657600"/>
            <a:ext cx="2311400" cy="165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118100" y="1930400"/>
            <a:ext cx="304800" cy="1397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800600" y="2527300"/>
            <a:ext cx="9652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00" b="false" i="false" u="none" strike="noStrike">
                <a:solidFill>
                  <a:srgbClr val="FFFFFF"/>
                </a:solidFill>
                <a:ea typeface="Pretendard Regular"/>
              </a:rPr>
              <a:t>행정동별</a:t>
            </a:r>
            <a:r>
              <a:rPr lang="en-US" sz="11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1100" b="false" i="false" u="none" strike="noStrike">
                <a:solidFill>
                  <a:srgbClr val="FFFFFF"/>
                </a:solidFill>
                <a:ea typeface="Pretendard Regular"/>
              </a:rPr>
              <a:t>세대수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18100" y="2324100"/>
            <a:ext cx="304800" cy="1397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800600" y="2921000"/>
            <a:ext cx="1079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100" b="false" i="false" u="none" strike="noStrike">
                <a:solidFill>
                  <a:srgbClr val="595959"/>
                </a:solidFill>
                <a:latin typeface="Pretendard Medium"/>
              </a:rPr>
              <a:t>1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Medium"/>
              </a:rPr>
              <a:t>세대당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Medium"/>
              </a:rPr>
              <a:t>공원면적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18100" y="2705100"/>
            <a:ext cx="304800" cy="1397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800600" y="3302000"/>
            <a:ext cx="1079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Medium"/>
              </a:rPr>
              <a:t>총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Medium"/>
              </a:rPr>
              <a:t>공원면적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Medium"/>
              </a:rPr>
              <a:t> (㎡)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118100" y="3073400"/>
            <a:ext cx="304800" cy="1397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4914900" y="3670300"/>
            <a:ext cx="7493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Medium"/>
              </a:rPr>
              <a:t>행정동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Medium"/>
              </a:rPr>
              <a:t>면적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991100" y="3581400"/>
            <a:ext cx="558800" cy="1397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673600" y="4127500"/>
            <a:ext cx="12827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" b="false" i="false" u="none" strike="noStrike">
                <a:solidFill>
                  <a:srgbClr val="FFFFFF"/>
                </a:solidFill>
                <a:ea typeface="Pretendard SemiBold"/>
              </a:rPr>
              <a:t>공원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SemiBold"/>
              </a:rPr>
              <a:t>비율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SemiBold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SemiBold"/>
              </a:rPr>
              <a:t>=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SemiBold"/>
              </a:rPr>
              <a:t>총공원면적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SemiBold"/>
              </a:rPr>
              <a:t> /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SemiBold"/>
              </a:rPr>
              <a:t>행정동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SemiBold"/>
              </a:rPr>
              <a:t>면적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72000" y="2082800"/>
            <a:ext cx="9652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공원</a:t>
            </a: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비율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0200" y="3251200"/>
            <a:ext cx="2019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FC5230"/>
                </a:solidFill>
                <a:latin typeface="Pretendard SemiBold"/>
              </a:rPr>
              <a:t>-&gt; log </a:t>
            </a:r>
            <a:r>
              <a:rPr lang="ko-KR" sz="1600" b="false" i="false" u="none" strike="noStrike">
                <a:solidFill>
                  <a:srgbClr val="FC5230"/>
                </a:solidFill>
                <a:ea typeface="Pretendard SemiBold"/>
              </a:rPr>
              <a:t>정규화</a:t>
            </a:r>
            <a:r>
              <a:rPr lang="en-US" sz="1600" b="false" i="false" u="none" strike="noStrike">
                <a:solidFill>
                  <a:srgbClr val="FC5230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FC5230"/>
                </a:solidFill>
                <a:ea typeface="Pretendard SemiBold"/>
              </a:rPr>
              <a:t>전처리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4000" y="5118100"/>
            <a:ext cx="2019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녹지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절대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부족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여부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05300" y="5118100"/>
            <a:ext cx="2019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면적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대비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녹지율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7600" y="7162800"/>
            <a:ext cx="1739900" cy="1168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87700" y="7162800"/>
            <a:ext cx="2044700" cy="11684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10200" y="7086600"/>
            <a:ext cx="1625600" cy="1333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83400" y="7086600"/>
            <a:ext cx="1612900" cy="1333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914900" y="8572500"/>
            <a:ext cx="2400300" cy="393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4400" y="1524000"/>
            <a:ext cx="469900" cy="469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" y="5930900"/>
            <a:ext cx="469900" cy="469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702800" y="1536700"/>
            <a:ext cx="469900" cy="469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53600" y="5918200"/>
            <a:ext cx="469900" cy="4699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117600" y="6756400"/>
            <a:ext cx="1790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지하철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접근성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187700" y="6756400"/>
            <a:ext cx="12319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버스</a:t>
            </a: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접근성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499100" y="6756400"/>
            <a:ext cx="12319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인구당</a:t>
            </a: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접근성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17600" y="8382000"/>
            <a:ext cx="20193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지하철역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위경도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확보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경계와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결합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행정동별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지하철역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계산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187700" y="8432800"/>
            <a:ext cx="19812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버스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정류장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위경도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확보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경계와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결합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행정도별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버스정류장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계산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927600" y="8432800"/>
            <a:ext cx="40386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900" b="false" i="false" u="none" strike="noStrike">
                <a:solidFill>
                  <a:srgbClr val="000000"/>
                </a:solidFill>
                <a:ea typeface="Pretendard ExtraLight"/>
              </a:rPr>
              <a:t>지하철</a:t>
            </a:r>
            <a:r>
              <a:rPr lang="en-US" sz="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900" b="false" i="false" u="none" strike="noStrike">
                <a:solidFill>
                  <a:srgbClr val="000000"/>
                </a:solidFill>
                <a:ea typeface="Pretendard ExtraLight"/>
              </a:rPr>
              <a:t>밀도</a:t>
            </a:r>
            <a:r>
              <a:rPr lang="en-US" sz="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900" b="false" i="false" u="none" strike="noStrike">
                <a:solidFill>
                  <a:srgbClr val="000000"/>
                </a:solidFill>
                <a:ea typeface="Pretendard ExtraLight"/>
              </a:rPr>
              <a:t>분포</a:t>
            </a:r>
            <a:r>
              <a:rPr lang="en-US" sz="900" b="false" i="false" u="none" strike="noStrike">
                <a:solidFill>
                  <a:srgbClr val="000000"/>
                </a:solidFill>
                <a:latin typeface="Pretendard ExtraLight"/>
              </a:rPr>
              <a:t> (</a:t>
            </a:r>
            <a:r>
              <a:rPr lang="ko-KR" sz="900" b="false" i="false" u="none" strike="noStrike">
                <a:solidFill>
                  <a:srgbClr val="000000"/>
                </a:solidFill>
                <a:ea typeface="Pretendard ExtraLight"/>
              </a:rPr>
              <a:t>히스토그램</a:t>
            </a:r>
            <a:r>
              <a:rPr lang="en-US" sz="900" b="false" i="false" u="none" strike="noStrike">
                <a:solidFill>
                  <a:srgbClr val="000000"/>
                </a:solidFill>
                <a:latin typeface="Pretendard ExtraLight"/>
              </a:rPr>
              <a:t>) /  </a:t>
            </a:r>
            <a:r>
              <a:rPr lang="ko-KR" sz="900" b="false" i="false" u="none" strike="noStrike">
                <a:solidFill>
                  <a:srgbClr val="000000"/>
                </a:solidFill>
                <a:ea typeface="Pretendard ExtraLight"/>
              </a:rPr>
              <a:t>버스</a:t>
            </a:r>
            <a:r>
              <a:rPr lang="en-US" sz="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900" b="false" i="false" u="none" strike="noStrike">
                <a:solidFill>
                  <a:srgbClr val="000000"/>
                </a:solidFill>
                <a:ea typeface="Pretendard ExtraLight"/>
              </a:rPr>
              <a:t>밀도</a:t>
            </a:r>
            <a:r>
              <a:rPr lang="en-US" sz="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900" b="false" i="false" u="none" strike="noStrike">
                <a:solidFill>
                  <a:srgbClr val="000000"/>
                </a:solidFill>
                <a:ea typeface="Pretendard ExtraLight"/>
              </a:rPr>
              <a:t>분포</a:t>
            </a:r>
            <a:r>
              <a:rPr lang="en-US" sz="900" b="false" i="false" u="none" strike="noStrike">
                <a:solidFill>
                  <a:srgbClr val="000000"/>
                </a:solidFill>
                <a:latin typeface="Pretendard ExtraLight"/>
              </a:rPr>
              <a:t> (</a:t>
            </a:r>
            <a:r>
              <a:rPr lang="ko-KR" sz="900" b="false" i="false" u="none" strike="noStrike">
                <a:solidFill>
                  <a:srgbClr val="000000"/>
                </a:solidFill>
                <a:ea typeface="Pretendard ExtraLight"/>
              </a:rPr>
              <a:t>히스토그램</a:t>
            </a:r>
            <a:r>
              <a:rPr lang="en-US" sz="9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04900" y="9436100"/>
            <a:ext cx="1778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역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접근성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(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162300" y="9436100"/>
            <a:ext cx="2019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정류장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접근성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(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778500" y="9436100"/>
            <a:ext cx="24638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역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및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정류장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접근성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(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수요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)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854700" y="8750300"/>
            <a:ext cx="863600" cy="19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행정동별</a:t>
            </a:r>
            <a:r>
              <a:rPr lang="en-US" sz="11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0E6CA5"/>
                </a:solidFill>
                <a:ea typeface="Pretendard SemiBold"/>
              </a:rPr>
              <a:t>면적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931400" y="2133600"/>
            <a:ext cx="17907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-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인구</a:t>
            </a:r>
            <a:r>
              <a:rPr lang="en-US" sz="14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400" b="false" i="false" u="none" strike="noStrike">
                <a:solidFill>
                  <a:srgbClr val="0E6CA5"/>
                </a:solidFill>
                <a:ea typeface="Pretendard SemiBold"/>
              </a:rPr>
              <a:t>밀도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293600" y="2120900"/>
            <a:ext cx="12319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유동</a:t>
            </a: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인구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782800" y="2120900"/>
            <a:ext cx="12319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집객시설</a:t>
            </a: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밀도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931400" y="2476500"/>
            <a:ext cx="2070100" cy="13843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293600" y="2476500"/>
            <a:ext cx="2171700" cy="1308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782800" y="2476500"/>
            <a:ext cx="2540000" cy="1270000"/>
          </a:xfrm>
          <a:prstGeom prst="rect">
            <a:avLst/>
          </a:prstGeom>
        </p:spPr>
      </p:pic>
      <p:sp>
        <p:nvSpPr>
          <p:cNvPr name="TextBox 52" id="52"/>
          <p:cNvSpPr txBox="true"/>
          <p:nvPr/>
        </p:nvSpPr>
        <p:spPr>
          <a:xfrm rot="0">
            <a:off x="9931400" y="3848100"/>
            <a:ext cx="1498600" cy="8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행정동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면적당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인구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수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분포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(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명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/㎢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기준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,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정규성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확인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목적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2293600" y="3848100"/>
            <a:ext cx="1854200" cy="8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상위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행정동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유동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인구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비교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(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시간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·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요일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평균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기준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체류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수요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4770100" y="3848100"/>
            <a:ext cx="1854200" cy="88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행정동별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집객시설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밀도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비중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시각화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(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면적당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주요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시설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500" b="false" i="false" u="none" strike="noStrike">
                <a:solidFill>
                  <a:srgbClr val="000000"/>
                </a:solidFill>
                <a:ea typeface="Pretendard ExtraLight"/>
              </a:rPr>
              <a:t>수</a:t>
            </a:r>
            <a:r>
              <a:rPr lang="en-US" sz="500" b="false" i="false" u="none" strike="noStrike">
                <a:solidFill>
                  <a:srgbClr val="000000"/>
                </a:solidFill>
                <a:latin typeface="Pretendard ExtraLight"/>
              </a:rPr>
              <a:t> Top 25)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931400" y="4000500"/>
            <a:ext cx="20193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단위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데이터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활용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기준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결합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/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면적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293600" y="4025900"/>
            <a:ext cx="19812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시간대별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유동인구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데이터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평균값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(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시간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·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요일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기준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)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계산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4782800" y="4025900"/>
            <a:ext cx="22733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싱글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단위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집객시설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데이터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기준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공간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결합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집객시설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수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/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1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100" b="false" i="false" u="none" strike="noStrike">
                <a:solidFill>
                  <a:srgbClr val="595959"/>
                </a:solidFill>
                <a:ea typeface="Pretendard SemiBold"/>
              </a:rPr>
              <a:t>면적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829800" y="4978400"/>
            <a:ext cx="17780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고밀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주거지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판단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230100" y="4978400"/>
            <a:ext cx="2019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생활권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활동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인구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4909800" y="4978400"/>
            <a:ext cx="24638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유동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인구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유인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지표</a:t>
            </a:r>
          </a:p>
        </p:txBody>
      </p:sp>
      <p:graphicFrame>
        <p:nvGraphicFramePr>
          <p:cNvPr name="Table 61" id="61"/>
          <p:cNvGraphicFramePr>
            <a:graphicFrameLocks noGrp="true"/>
          </p:cNvGraphicFramePr>
          <p:nvPr/>
        </p:nvGraphicFramePr>
        <p:xfrm>
          <a:off x="12687300" y="6896100"/>
          <a:ext cx="2108200" cy="2108200"/>
        </p:xfrm>
        <a:graphic>
          <a:graphicData uri="http://schemas.openxmlformats.org/drawingml/2006/table">
            <a:tbl>
              <a:tblPr/>
              <a:tblGrid>
                <a:gridCol w="762000"/>
                <a:gridCol w="1346200"/>
              </a:tblGrid>
              <a:tr h="279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6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추정매출액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/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변환값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466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</a:tr>
              <a:tr h="279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사직동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561,650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상정동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92,038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청운효자동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433,498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평정동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135,760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부앙동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142,144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Bold"/>
                        </a:rPr>
                        <a:t>가회동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184,030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62" id="6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1264900" y="3619500"/>
            <a:ext cx="4445000" cy="86487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1264900" y="-901700"/>
            <a:ext cx="4445000" cy="86487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2565400" y="-901700"/>
            <a:ext cx="4445000" cy="86487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2565400" y="3619500"/>
            <a:ext cx="4445000" cy="8648700"/>
          </a:xfrm>
          <a:prstGeom prst="rect">
            <a:avLst/>
          </a:prstGeom>
        </p:spPr>
      </p:pic>
      <p:sp>
        <p:nvSpPr>
          <p:cNvPr name="TextBox 66" id="66"/>
          <p:cNvSpPr txBox="true"/>
          <p:nvPr/>
        </p:nvSpPr>
        <p:spPr>
          <a:xfrm rot="0">
            <a:off x="9613900" y="8509000"/>
            <a:ext cx="22352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공시지가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(W)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로그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변환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(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정규성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확보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)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행정동별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면적당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평균값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활용</a:t>
            </a:r>
          </a:p>
        </p:txBody>
      </p:sp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613900" y="6959600"/>
            <a:ext cx="1968500" cy="1308100"/>
          </a:xfrm>
          <a:prstGeom prst="rect">
            <a:avLst/>
          </a:prstGeom>
        </p:spPr>
      </p:pic>
      <p:sp>
        <p:nvSpPr>
          <p:cNvPr name="TextBox 69" id="69"/>
          <p:cNvSpPr txBox="true"/>
          <p:nvPr/>
        </p:nvSpPr>
        <p:spPr>
          <a:xfrm rot="0">
            <a:off x="10071100" y="8280400"/>
            <a:ext cx="1041400" cy="63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" b="false" i="false" u="none" strike="noStrike">
                <a:solidFill>
                  <a:srgbClr val="000000"/>
                </a:solidFill>
                <a:latin typeface="Pretendard ExtraLight"/>
              </a:rPr>
              <a:t>5</a:t>
            </a:r>
            <a:r>
              <a:rPr lang="ko-KR" sz="400" b="false" i="false" u="none" strike="noStrike">
                <a:solidFill>
                  <a:srgbClr val="000000"/>
                </a:solidFill>
                <a:ea typeface="Pretendard ExtraLight"/>
              </a:rPr>
              <a:t>년</a:t>
            </a:r>
            <a:r>
              <a:rPr lang="en-US" sz="4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400" b="false" i="false" u="none" strike="noStrike">
                <a:solidFill>
                  <a:srgbClr val="000000"/>
                </a:solidFill>
                <a:ea typeface="Pretendard ExtraLight"/>
              </a:rPr>
              <a:t>평균</a:t>
            </a:r>
            <a:r>
              <a:rPr lang="en-US" sz="4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400" b="false" i="false" u="none" strike="noStrike">
                <a:solidFill>
                  <a:srgbClr val="000000"/>
                </a:solidFill>
                <a:ea typeface="Pretendard ExtraLight"/>
              </a:rPr>
              <a:t>공시지가</a:t>
            </a:r>
            <a:r>
              <a:rPr lang="en-US" sz="4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400" b="false" i="false" u="none" strike="noStrike">
                <a:solidFill>
                  <a:srgbClr val="000000"/>
                </a:solidFill>
                <a:ea typeface="Pretendard ExtraLight"/>
              </a:rPr>
              <a:t>분포</a:t>
            </a:r>
            <a:r>
              <a:rPr lang="en-US" sz="400" b="false" i="false" u="none" strike="noStrike">
                <a:solidFill>
                  <a:srgbClr val="000000"/>
                </a:solidFill>
                <a:latin typeface="Pretendard ExtraLight"/>
              </a:rPr>
              <a:t> (W) / x: </a:t>
            </a:r>
            <a:r>
              <a:rPr lang="ko-KR" sz="400" b="false" i="false" u="none" strike="noStrike">
                <a:solidFill>
                  <a:srgbClr val="000000"/>
                </a:solidFill>
                <a:ea typeface="Pretendard ExtraLight"/>
              </a:rPr>
              <a:t>공시지가</a:t>
            </a:r>
            <a:r>
              <a:rPr lang="en-US" sz="400" b="false" i="false" u="none" strike="noStrike">
                <a:solidFill>
                  <a:srgbClr val="000000"/>
                </a:solidFill>
                <a:latin typeface="Pretendard ExtraLight"/>
              </a:rPr>
              <a:t> / y: </a:t>
            </a:r>
            <a:r>
              <a:rPr lang="ko-KR" sz="400" b="false" i="false" u="none" strike="noStrike">
                <a:solidFill>
                  <a:srgbClr val="000000"/>
                </a:solidFill>
                <a:ea typeface="Pretendard ExtraLight"/>
              </a:rPr>
              <a:t>빈도수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2687300" y="9080500"/>
            <a:ext cx="22352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공시지가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(W)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로그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변환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(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정규성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확보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)</a:t>
            </a:r>
          </a:p>
          <a:p>
            <a:pPr algn="l" lvl="0" indent="-342900" marL="342900">
              <a:lnSpc>
                <a:spcPct val="118689"/>
              </a:lnSpc>
              <a:buClr>
                <a:srgbClr val="595959"/>
              </a:buClr>
              <a:buFont typeface="Arial"/>
              <a:buChar char="●"/>
            </a:pP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행정동별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면적당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평균값</a:t>
            </a:r>
            <a:r>
              <a:rPr lang="en-US" sz="10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000" b="false" i="false" u="none" strike="noStrike">
                <a:solidFill>
                  <a:srgbClr val="595959"/>
                </a:solidFill>
                <a:ea typeface="Pretendard SemiBold"/>
              </a:rPr>
              <a:t>활용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779000" y="6565900"/>
            <a:ext cx="1879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300" b="false" i="false" u="none" strike="noStrike">
                <a:solidFill>
                  <a:srgbClr val="0E6CA5"/>
                </a:solidFill>
                <a:latin typeface="Pretendard SemiBold"/>
              </a:rPr>
              <a:t>-5</a:t>
            </a:r>
            <a:r>
              <a:rPr lang="ko-KR" sz="1300" b="false" i="false" u="none" strike="noStrike">
                <a:solidFill>
                  <a:srgbClr val="0E6CA5"/>
                </a:solidFill>
                <a:ea typeface="Pretendard SemiBold"/>
              </a:rPr>
              <a:t>년</a:t>
            </a:r>
            <a:r>
              <a:rPr lang="en-US" sz="13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0E6CA5"/>
                </a:solidFill>
                <a:ea typeface="Pretendard SemiBold"/>
              </a:rPr>
              <a:t>평균</a:t>
            </a:r>
            <a:r>
              <a:rPr lang="en-US" sz="13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300" b="false" i="false" u="none" strike="noStrike">
                <a:solidFill>
                  <a:srgbClr val="0E6CA5"/>
                </a:solidFill>
                <a:ea typeface="Pretendard SemiBold"/>
              </a:rPr>
              <a:t>공시지가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687300" y="6565900"/>
            <a:ext cx="12319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-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추정</a:t>
            </a:r>
            <a:r>
              <a:rPr lang="en-US" sz="1500" b="false" i="false" u="none" strike="noStrike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1500" b="false" i="false" u="none" strike="noStrike">
                <a:solidFill>
                  <a:srgbClr val="0E6CA5"/>
                </a:solidFill>
                <a:ea typeface="Pretendard SemiBold"/>
              </a:rPr>
              <a:t>매출액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9588500" y="9601200"/>
            <a:ext cx="22987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토지가격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·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사업비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부담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2661900" y="9601200"/>
            <a:ext cx="2019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-&gt;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상업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활성도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23900" y="2324100"/>
          <a:ext cx="2463800" cy="3619500"/>
        </p:xfrm>
        <a:graphic>
          <a:graphicData uri="http://schemas.openxmlformats.org/drawingml/2006/table">
            <a:tbl>
              <a:tblPr/>
              <a:tblGrid>
                <a:gridCol w="495300"/>
                <a:gridCol w="1968500"/>
              </a:tblGrid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No.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가능한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변수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세대당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공원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면적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2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공원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비율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3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지하철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4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버스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5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만명당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지하철역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6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만명당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버스정류장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7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8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유동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9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집객시설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10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5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평균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공시지가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4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Bold"/>
                        </a:rPr>
                        <a:t>11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매출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밀도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40100" y="3797300"/>
            <a:ext cx="304800" cy="3302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23400" y="1905000"/>
            <a:ext cx="685800" cy="685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423400" y="2197100"/>
            <a:ext cx="685800" cy="12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세대당</a:t>
            </a: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공원면적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47300" y="1905000"/>
            <a:ext cx="685800" cy="685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147300" y="2197100"/>
            <a:ext cx="685800" cy="12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공원</a:t>
            </a: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비율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83900" y="1905000"/>
            <a:ext cx="685800" cy="685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896600" y="2133600"/>
            <a:ext cx="685800" cy="25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인구</a:t>
            </a: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 1</a:t>
            </a: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만명당</a:t>
            </a: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버스</a:t>
            </a: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정류장</a:t>
            </a: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수</a:t>
            </a: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66300" y="2616200"/>
            <a:ext cx="685800" cy="685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766300" y="2895600"/>
            <a:ext cx="685800" cy="12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생활</a:t>
            </a: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인구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28300" y="2616200"/>
            <a:ext cx="685800" cy="685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541000" y="2857500"/>
            <a:ext cx="685800" cy="266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년</a:t>
            </a:r>
            <a:r>
              <a:rPr lang="en-US" sz="7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평균</a:t>
            </a:r>
          </a:p>
          <a:p>
            <a:pPr algn="ctr" lvl="0">
              <a:lnSpc>
                <a:spcPct val="116199"/>
              </a:lnSpc>
            </a:pPr>
            <a:r>
              <a:rPr lang="ko-KR" sz="700" b="false" i="false" u="none" strike="noStrike">
                <a:solidFill>
                  <a:srgbClr val="FFFFFF"/>
                </a:solidFill>
                <a:ea typeface="Pretendard Regular"/>
              </a:rPr>
              <a:t>공지시가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3900" y="1574800"/>
            <a:ext cx="74803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1.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클러스터링에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쓰일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변수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선정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전처리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96500" y="4292600"/>
            <a:ext cx="736600" cy="355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79000" y="3759200"/>
            <a:ext cx="1447800" cy="1841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198100" y="4737100"/>
            <a:ext cx="584200" cy="1841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486900" y="4114800"/>
            <a:ext cx="1943100" cy="15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595959"/>
                </a:solidFill>
                <a:latin typeface="Pretendard Bold"/>
              </a:rPr>
              <a:t>Z-score </a:t>
            </a:r>
            <a:r>
              <a:rPr lang="ko-KR" sz="900" b="false" i="false" u="none" strike="noStrike">
                <a:solidFill>
                  <a:srgbClr val="595959"/>
                </a:solidFill>
                <a:ea typeface="Pretendard Bold"/>
              </a:rPr>
              <a:t>표준화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67900" y="4648200"/>
            <a:ext cx="12192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X: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원래의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</a:p>
          <a:p>
            <a:pPr algn="l" lvl="0">
              <a:lnSpc>
                <a:spcPct val="116199"/>
              </a:lnSpc>
            </a:pP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μ: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변수의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평균</a:t>
            </a:r>
          </a:p>
          <a:p>
            <a:pPr algn="l" lvl="0">
              <a:lnSpc>
                <a:spcPct val="116199"/>
              </a:lnSpc>
            </a:pP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σ: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변수의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표준편차</a:t>
            </a:r>
          </a:p>
          <a:p>
            <a:pPr algn="l" lvl="0">
              <a:lnSpc>
                <a:spcPct val="116199"/>
              </a:lnSpc>
            </a:pP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Z: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표준화된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8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800" b="false" i="false" u="none" strike="noStrike">
                <a:solidFill>
                  <a:srgbClr val="595959"/>
                </a:solidFill>
                <a:latin typeface="Pretendard Regular"/>
              </a:rPr>
              <a:t> (Z-score)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34500" y="5499100"/>
            <a:ext cx="2324100" cy="304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 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서로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다른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단위와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범위를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가진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b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</a:b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변수들을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 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동일한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기준으로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맞추기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ExtraBold"/>
              </a:rPr>
              <a:t>위해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ExtraBold"/>
              </a:rPr>
              <a:t> 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50400" y="5257800"/>
            <a:ext cx="304800" cy="342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318000" y="1739900"/>
            <a:ext cx="3619500" cy="4775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902700" y="2438400"/>
            <a:ext cx="304800" cy="330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337800" y="3390900"/>
            <a:ext cx="304800" cy="3302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16400" y="2463800"/>
            <a:ext cx="1905000" cy="1270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16400" y="4051300"/>
            <a:ext cx="1905000" cy="1524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21400" y="4102100"/>
            <a:ext cx="1905000" cy="1435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21400" y="2387600"/>
            <a:ext cx="1905000" cy="143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4419600" y="3810000"/>
            <a:ext cx="14859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설명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분산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누적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비율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37300" y="5664200"/>
            <a:ext cx="1485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VIF Bar Chart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197600" y="3810000"/>
            <a:ext cx="17780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PCA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로딩값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(PC1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기준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419600" y="5664200"/>
            <a:ext cx="14859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상관관계</a:t>
            </a:r>
            <a:r>
              <a:rPr lang="en-US" sz="13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Pretendard ExtraLight"/>
              </a:rPr>
              <a:t>히트맵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02800" y="1422400"/>
            <a:ext cx="15875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 [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최종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변수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선정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]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55600" y="266700"/>
            <a:ext cx="52070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03.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방법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결과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1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차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614400" y="2654300"/>
            <a:ext cx="2971800" cy="18542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817600" y="4508500"/>
            <a:ext cx="2768600" cy="4572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14681200" y="3390900"/>
            <a:ext cx="838200" cy="4279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004800" y="4889500"/>
            <a:ext cx="393700" cy="3937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6" id="46"/>
          <p:cNvSpPr txBox="true"/>
          <p:nvPr/>
        </p:nvSpPr>
        <p:spPr>
          <a:xfrm rot="0">
            <a:off x="13614400" y="1790700"/>
            <a:ext cx="723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SemiBold"/>
              </a:rPr>
              <a:t>K-means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614400" y="2006600"/>
            <a:ext cx="2933700" cy="12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군집의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중심점을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기준으로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데이터를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나누는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비계층적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중심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기반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클러스터링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기법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614400" y="2197100"/>
            <a:ext cx="12446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SemiBold"/>
              </a:rPr>
              <a:t>Agglomerative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614400" y="2413000"/>
            <a:ext cx="2984500" cy="127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데이터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간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거리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정보를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기반으로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점차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병합해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나가는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계층적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병합형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클러스터링</a:t>
            </a:r>
            <a:r>
              <a:rPr lang="en-US" sz="7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700" b="false" i="false" u="none" strike="noStrike">
                <a:solidFill>
                  <a:srgbClr val="595959"/>
                </a:solidFill>
                <a:ea typeface="Pretendard SemiBold"/>
              </a:rPr>
              <a:t>기법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992100" y="5295900"/>
            <a:ext cx="41275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Silhouette, Calinski-Harabasz, Davies-Bouldin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지표를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시각화하여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비교한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결과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K-means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가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전반적으로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더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우수한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군집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품질을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보여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                             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을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최종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선택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792200" y="5600700"/>
            <a:ext cx="1511300" cy="20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B8E9FF"/>
                </a:solidFill>
                <a:latin typeface="Pretendard Bold"/>
              </a:rPr>
              <a:t>K-means </a:t>
            </a:r>
            <a:r>
              <a:rPr lang="ko-KR" sz="1200" b="false" i="false" u="none" strike="noStrike">
                <a:solidFill>
                  <a:srgbClr val="B8E9FF"/>
                </a:solidFill>
                <a:ea typeface="Pretendard Bold"/>
              </a:rPr>
              <a:t>클러스터링</a:t>
            </a:r>
          </a:p>
        </p:txBody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60000">
            <a:off x="13258800" y="1803400"/>
            <a:ext cx="3606800" cy="4318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14200" y="4978400"/>
            <a:ext cx="304800" cy="3302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12941300" y="1422400"/>
            <a:ext cx="43180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[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클러스팅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알고리즘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비교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]</a:t>
            </a:r>
          </a:p>
        </p:txBody>
      </p:sp>
      <p:pic>
        <p:nvPicPr>
          <p:cNvPr name="Picture 55" id="5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08000" y="6921500"/>
            <a:ext cx="3289300" cy="2197100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723900" y="6337300"/>
            <a:ext cx="74803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2.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클러스터링을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통한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후보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행정동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선정</a:t>
            </a:r>
          </a:p>
        </p:txBody>
      </p:sp>
      <p:pic>
        <p:nvPicPr>
          <p:cNvPr name="Picture 57" id="5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5168900" y="7035800"/>
            <a:ext cx="2654300" cy="19685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3594100" y="7378700"/>
            <a:ext cx="17526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FC5230"/>
                </a:solidFill>
                <a:ea typeface="Pretendard Bold"/>
              </a:rPr>
              <a:t>수치적</a:t>
            </a:r>
            <a:r>
              <a:rPr lang="en-US" sz="16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FC5230"/>
                </a:solidFill>
                <a:ea typeface="Pretendard Bold"/>
              </a:rPr>
              <a:t>검증</a:t>
            </a:r>
          </a:p>
        </p:txBody>
      </p:sp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0" id="60"/>
          <p:cNvSpPr txBox="true"/>
          <p:nvPr/>
        </p:nvSpPr>
        <p:spPr>
          <a:xfrm rot="0">
            <a:off x="5168900" y="9042400"/>
            <a:ext cx="31242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Elbow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제안된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 k=5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대해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실루엣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점수를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통해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군집의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응집도와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분리도를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수치적으로</a:t>
            </a:r>
            <a:r>
              <a:rPr lang="en-US" sz="1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300" b="false" i="false" u="none" strike="noStrike">
                <a:solidFill>
                  <a:srgbClr val="595959"/>
                </a:solidFill>
                <a:ea typeface="Pretendard Regular"/>
              </a:rPr>
              <a:t>검증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5168900" y="9004300"/>
            <a:ext cx="1981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실루엣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분포</a:t>
            </a:r>
          </a:p>
        </p:txBody>
      </p:sp>
      <p:pic>
        <p:nvPicPr>
          <p:cNvPr name="Picture 62" id="6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309100" y="7086600"/>
            <a:ext cx="2476500" cy="18542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18000" y="7759700"/>
            <a:ext cx="304800" cy="3302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69300" y="7747000"/>
            <a:ext cx="304800" cy="330200"/>
          </a:xfrm>
          <a:prstGeom prst="rect">
            <a:avLst/>
          </a:prstGeom>
        </p:spPr>
      </p:pic>
      <p:sp>
        <p:nvSpPr>
          <p:cNvPr name="TextBox 65" id="65"/>
          <p:cNvSpPr txBox="true"/>
          <p:nvPr/>
        </p:nvSpPr>
        <p:spPr>
          <a:xfrm rot="0">
            <a:off x="7772400" y="7378700"/>
            <a:ext cx="1511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FC5230"/>
                </a:solidFill>
                <a:ea typeface="Pretendard Bold"/>
              </a:rPr>
              <a:t>시각적</a:t>
            </a:r>
            <a:r>
              <a:rPr lang="en-US" sz="1600" b="false" i="false" u="none" strike="noStrike">
                <a:solidFill>
                  <a:srgbClr val="FC5230"/>
                </a:solidFill>
                <a:latin typeface="Pretendard Bold"/>
              </a:rPr>
              <a:t>  </a:t>
            </a:r>
            <a:r>
              <a:rPr lang="ko-KR" sz="1600" b="false" i="false" u="none" strike="noStrike">
                <a:solidFill>
                  <a:srgbClr val="FC5230"/>
                </a:solidFill>
                <a:ea typeface="Pretendard Bold"/>
              </a:rPr>
              <a:t>납득</a:t>
            </a:r>
          </a:p>
        </p:txBody>
      </p:sp>
      <p:grpSp>
        <p:nvGrpSpPr>
          <p:cNvPr name="Group 66" id="6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67" id="67"/>
          <p:cNvSpPr txBox="true"/>
          <p:nvPr/>
        </p:nvSpPr>
        <p:spPr>
          <a:xfrm rot="0">
            <a:off x="9486900" y="9055100"/>
            <a:ext cx="30480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K=5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군집화한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결과를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2D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투영</a:t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→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후보지들이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유사한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특성을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기반으로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응집된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군집을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형성함을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시각적으로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486900" y="9004300"/>
            <a:ext cx="17018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PCA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시각화</a:t>
            </a:r>
          </a:p>
        </p:txBody>
      </p:sp>
      <p:grpSp>
        <p:nvGrpSpPr>
          <p:cNvPr name="Group 69" id="6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70" id="70"/>
          <p:cNvSpPr txBox="true"/>
          <p:nvPr/>
        </p:nvSpPr>
        <p:spPr>
          <a:xfrm rot="0">
            <a:off x="876300" y="9067800"/>
            <a:ext cx="2870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K=5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에서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기울기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감소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→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최적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k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후보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도출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876300" y="9004300"/>
            <a:ext cx="19812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엘보우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그래프</a:t>
            </a:r>
          </a:p>
        </p:txBody>
      </p:sp>
      <p:grpSp>
        <p:nvGrpSpPr>
          <p:cNvPr name="Group 72" id="7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3" id="7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411200" y="6400800"/>
            <a:ext cx="3276600" cy="25527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211300" y="7137400"/>
            <a:ext cx="660400" cy="6604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411200" y="7150100"/>
            <a:ext cx="1003300" cy="10033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652500" y="8140700"/>
            <a:ext cx="673100" cy="6731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6281400" y="8280400"/>
            <a:ext cx="431800" cy="4318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5138400" y="6540500"/>
            <a:ext cx="711200" cy="711200"/>
          </a:xfrm>
          <a:prstGeom prst="rect">
            <a:avLst/>
          </a:prstGeom>
        </p:spPr>
      </p:pic>
      <p:sp>
        <p:nvSpPr>
          <p:cNvPr name="TextBox 79" id="79"/>
          <p:cNvSpPr txBox="true"/>
          <p:nvPr/>
        </p:nvSpPr>
        <p:spPr>
          <a:xfrm rot="0">
            <a:off x="15494000" y="7277100"/>
            <a:ext cx="977900" cy="15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성북구</a:t>
            </a:r>
            <a:r>
              <a:rPr lang="en-US" sz="800" b="false" i="false" u="none" strike="noStrike">
                <a:solidFill>
                  <a:srgbClr val="FC5230"/>
                </a:solidFill>
                <a:latin typeface="Pretendard Bold"/>
              </a:rPr>
              <a:t> (</a:t>
            </a: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종로구</a:t>
            </a:r>
            <a:r>
              <a:rPr lang="en-US" sz="800" b="false" i="false" u="none" strike="noStrike">
                <a:solidFill>
                  <a:srgbClr val="FC5230"/>
                </a:solidFill>
                <a:latin typeface="Pretendard Bold"/>
              </a:rPr>
              <a:t> </a:t>
            </a: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인접</a:t>
            </a:r>
            <a:r>
              <a:rPr lang="en-US" sz="800" b="false" i="false" u="none" strike="noStrike">
                <a:solidFill>
                  <a:srgbClr val="FC5230"/>
                </a:solidFill>
                <a:latin typeface="Pretendard Bold"/>
              </a:rPr>
              <a:t>)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4122400" y="6985000"/>
            <a:ext cx="838200" cy="15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서대문구</a:t>
            </a:r>
            <a:r>
              <a:rPr lang="en-US" sz="800" b="false" i="false" u="none" strike="noStrike">
                <a:solidFill>
                  <a:srgbClr val="FC5230"/>
                </a:solidFill>
                <a:latin typeface="Pretendard Bold"/>
              </a:rPr>
              <a:t>·</a:t>
            </a: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마포구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3487400" y="6985000"/>
            <a:ext cx="838200" cy="15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영등포구</a:t>
            </a:r>
            <a:r>
              <a:rPr lang="en-US" sz="800" b="false" i="false" u="none" strike="noStrike">
                <a:solidFill>
                  <a:srgbClr val="FC5230"/>
                </a:solidFill>
                <a:latin typeface="Pretendard Bold"/>
              </a:rPr>
              <a:t>·</a:t>
            </a: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강서구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4211300" y="8267700"/>
            <a:ext cx="838200" cy="15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금천구</a:t>
            </a:r>
            <a:r>
              <a:rPr lang="en-US" sz="800" b="false" i="false" u="none" strike="noStrike">
                <a:solidFill>
                  <a:srgbClr val="FC5230"/>
                </a:solidFill>
                <a:latin typeface="Pretendard Bold"/>
              </a:rPr>
              <a:t>·</a:t>
            </a: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관악구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5976600" y="8140700"/>
            <a:ext cx="838200" cy="15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800" b="false" i="false" u="none" strike="noStrike">
                <a:solidFill>
                  <a:srgbClr val="FC5230"/>
                </a:solidFill>
                <a:ea typeface="Pretendard Bold"/>
              </a:rPr>
              <a:t>송파구</a:t>
            </a:r>
          </a:p>
        </p:txBody>
      </p:sp>
      <p:pic>
        <p:nvPicPr>
          <p:cNvPr name="Picture 84" id="8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331700" y="7747000"/>
            <a:ext cx="304800" cy="330200"/>
          </a:xfrm>
          <a:prstGeom prst="rect">
            <a:avLst/>
          </a:prstGeom>
        </p:spPr>
      </p:pic>
      <p:sp>
        <p:nvSpPr>
          <p:cNvPr name="TextBox 85" id="85"/>
          <p:cNvSpPr txBox="true"/>
          <p:nvPr/>
        </p:nvSpPr>
        <p:spPr>
          <a:xfrm rot="0">
            <a:off x="11696700" y="7378700"/>
            <a:ext cx="15113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600" b="false" i="false" u="none" strike="noStrike">
                <a:solidFill>
                  <a:srgbClr val="FC5230"/>
                </a:solidFill>
                <a:ea typeface="Pretendard Bold"/>
              </a:rPr>
              <a:t>결과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2954000" y="6159500"/>
            <a:ext cx="4318000" cy="27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[ 10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개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후보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행정동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1600" b="false" i="false" u="none" strike="noStrike">
                <a:solidFill>
                  <a:srgbClr val="595959"/>
                </a:solidFill>
                <a:ea typeface="Pretendard SemiBold"/>
              </a:rPr>
              <a:t>선정</a:t>
            </a:r>
            <a:r>
              <a:rPr lang="en-US" sz="1600" b="false" i="false" u="none" strike="noStrike">
                <a:solidFill>
                  <a:srgbClr val="595959"/>
                </a:solidFill>
                <a:latin typeface="Pretendard SemiBold"/>
              </a:rPr>
              <a:t>]</a:t>
            </a:r>
          </a:p>
        </p:txBody>
      </p:sp>
      <p:grpSp>
        <p:nvGrpSpPr>
          <p:cNvPr name="Group 87" id="8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8" id="8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14516100" y="7302500"/>
            <a:ext cx="1181100" cy="42799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004800" y="8636000"/>
            <a:ext cx="393700" cy="393700"/>
          </a:xfrm>
          <a:prstGeom prst="rect">
            <a:avLst/>
          </a:prstGeom>
        </p:spPr>
      </p:pic>
      <p:sp>
        <p:nvSpPr>
          <p:cNvPr name="TextBox 90" id="90"/>
          <p:cNvSpPr txBox="true"/>
          <p:nvPr/>
        </p:nvSpPr>
        <p:spPr>
          <a:xfrm rot="0">
            <a:off x="13042900" y="9055100"/>
            <a:ext cx="41275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※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본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분석은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후보지를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1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차적으로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좁히기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위한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과정으로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공간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특성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(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녹지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·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접근성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·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사회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수요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·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경제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여건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)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을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바탕으로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클러스터링을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수행하여</a:t>
            </a:r>
          </a:p>
          <a:p>
            <a:pPr algn="ctr" lvl="0">
              <a:lnSpc>
                <a:spcPct val="116199"/>
              </a:lnSpc>
            </a:pP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유사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행정동을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도출한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결과입니다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 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하지만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이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프로젝트의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목표인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최적의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선형공원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입지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조합을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선정하기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위해선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116199"/>
              </a:lnSpc>
            </a:pP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                                                                                                   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이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900" b="false" i="false" u="none" strike="noStrike">
                <a:solidFill>
                  <a:srgbClr val="FFFFFF"/>
                </a:solidFill>
                <a:ea typeface="Pretendard Regular"/>
              </a:rPr>
              <a:t>필요합니다</a:t>
            </a:r>
            <a:r>
              <a:rPr lang="en-US" sz="9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3119100" y="9677400"/>
            <a:ext cx="3098800" cy="165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변수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중요도와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공간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연결성까지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반영한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 2</a:t>
            </a: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차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분석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(</a:t>
            </a: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휴리스틱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기반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 </a:t>
            </a:r>
            <a:r>
              <a:rPr lang="ko-KR" sz="900" b="false" i="false" u="none" strike="noStrike">
                <a:solidFill>
                  <a:srgbClr val="B8E9FF"/>
                </a:solidFill>
                <a:ea typeface="Pretendard Bold"/>
              </a:rPr>
              <a:t>평가</a:t>
            </a:r>
            <a:r>
              <a:rPr lang="en-US" sz="900" b="false" i="false" u="none" strike="noStrike">
                <a:solidFill>
                  <a:srgbClr val="B8E9FF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32500" y="4533900"/>
            <a:ext cx="304800" cy="33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91800" y="4533900"/>
            <a:ext cx="304800" cy="330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5600" y="1422400"/>
            <a:ext cx="90678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3.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후보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행정동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중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최적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입지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선정을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위한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휴리스틱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기반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점수</a:t>
            </a:r>
            <a:r>
              <a:rPr lang="en-US" sz="29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900" b="false" i="false" u="none" strike="noStrike" spc="-100">
                <a:solidFill>
                  <a:srgbClr val="0E6CA5"/>
                </a:solidFill>
                <a:ea typeface="Pretendard SemiBold"/>
              </a:rPr>
              <a:t>산정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600" y="266700"/>
            <a:ext cx="52070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04.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방법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분석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결과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2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차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4508500"/>
            <a:ext cx="1270000" cy="762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5600700"/>
            <a:ext cx="1638300" cy="64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5200" y="6731000"/>
            <a:ext cx="2197100" cy="48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5200" y="8216900"/>
            <a:ext cx="2070100" cy="469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90600" y="3263900"/>
            <a:ext cx="5156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목적</a:t>
            </a:r>
          </a:p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행정동의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특성을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종합적으로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고려해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중요도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점수를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부여</a:t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→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녹지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부족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접근성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사회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수요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경제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여건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반영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0600" y="2730500"/>
            <a:ext cx="4356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(1)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변수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중요도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산정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(AHP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기반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Q(x)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도출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0600" y="42672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변동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계수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(CV)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계산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0600" y="4267200"/>
            <a:ext cx="18161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변수의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상대적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변동성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측정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0600" y="53213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정보이득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(IG)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계산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59000" y="5321300"/>
            <a:ext cx="2501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변수의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제공력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엔트로피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0600" y="64008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중요도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산출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57400" y="6400800"/>
            <a:ext cx="2501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지표를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곱하여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변수별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중요도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결정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0600" y="74549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AHP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고유벡터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도출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35200" y="7454900"/>
            <a:ext cx="34163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중요도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쌍대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행렬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구성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→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고유벡터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w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도출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0600" y="78105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최종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Q(x)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산출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54500" y="7785100"/>
            <a:ext cx="177800" cy="241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235200" y="7797800"/>
            <a:ext cx="34163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행정동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단위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z-score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정규화된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     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대해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90600" y="8928100"/>
            <a:ext cx="49784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→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모든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변수에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대해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가중합으로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행정동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종합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점수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Q(x)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부여</a:t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→ Q(x)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상위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후보지만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우선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선정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08800" y="2641600"/>
            <a:ext cx="3213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(2)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최종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입지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조합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평가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(INTER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기반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)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08800" y="4102100"/>
            <a:ext cx="2171700" cy="673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08800" y="4940300"/>
            <a:ext cx="1943100" cy="11049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6908800" y="3352800"/>
            <a:ext cx="13970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INTER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지표</a:t>
            </a:r>
            <a:r>
              <a:rPr lang="en-US" sz="12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200" b="false" i="false" u="none" strike="noStrike">
                <a:solidFill>
                  <a:srgbClr val="0E6CA5"/>
                </a:solidFill>
                <a:ea typeface="Pretendard Bold"/>
              </a:rPr>
              <a:t>정의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08800" y="3606800"/>
            <a:ext cx="32004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중심지역과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후보지역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간의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상호작용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비율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지표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908800" y="3810000"/>
            <a:ext cx="32004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행정동의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중심지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유입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·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유출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교통량을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반영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33200" y="3771900"/>
            <a:ext cx="4775200" cy="431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33200" y="4419600"/>
            <a:ext cx="2235200" cy="9906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1633200" y="2641600"/>
            <a:ext cx="43561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(3)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최적화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수식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(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조합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600" b="false" i="false" u="none" strike="noStrike">
                <a:solidFill>
                  <a:srgbClr val="0E6CA5"/>
                </a:solidFill>
                <a:ea typeface="Pretendard Bold"/>
              </a:rPr>
              <a:t>탐색</a:t>
            </a:r>
            <a:r>
              <a:rPr lang="en-US" sz="1600" b="false" i="false" u="none" strike="noStrike">
                <a:solidFill>
                  <a:srgbClr val="0E6CA5"/>
                </a:solidFill>
                <a:latin typeface="Pretendard Bold"/>
              </a:rPr>
              <a:t>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33200" y="3175000"/>
            <a:ext cx="51562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목적</a:t>
            </a:r>
          </a:p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조합의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연결성과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Q(x)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조건을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함께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고려해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최적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후보지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조합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도출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633200" y="5727700"/>
            <a:ext cx="51562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제약조건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633200" y="5969000"/>
            <a:ext cx="5156200" cy="635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개는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외곽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후보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포함</a:t>
            </a:r>
          </a:p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연결수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제한</a:t>
            </a:r>
          </a:p>
          <a:p>
            <a:pPr algn="l" lvl="0" indent="-342900" marL="342900">
              <a:lnSpc>
                <a:spcPct val="116199"/>
              </a:lnSpc>
              <a:buClr>
                <a:srgbClr val="595959"/>
              </a:buClr>
              <a:buFont typeface="Arial"/>
              <a:buChar char="●"/>
            </a:pP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인접성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확보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595959"/>
                </a:solidFill>
                <a:ea typeface="Pretendard Regular"/>
              </a:rPr>
              <a:t>조건</a:t>
            </a: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> ≤ 5km)</a:t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12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1417300" y="3263900"/>
            <a:ext cx="927100" cy="10566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04000" y="7734300"/>
            <a:ext cx="584200" cy="5842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-342900" y="3556000"/>
            <a:ext cx="7251700" cy="4953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6032500" y="2895600"/>
            <a:ext cx="4749800" cy="37719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11772900" y="1828800"/>
            <a:ext cx="4749800" cy="58928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6769100" y="8369300"/>
            <a:ext cx="99695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결과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: Q(x)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기반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우선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후보지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중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 → INTER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연결성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높은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조합을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최종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입지로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ExtraBold"/>
              </a:rPr>
              <a:t>선정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23900" y="1625600"/>
            <a:ext cx="115316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4.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최적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행정동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선정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인사이트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 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2705100"/>
            <a:ext cx="9296400" cy="4495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95900" y="5384800"/>
            <a:ext cx="1206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제기동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13200" y="3937000"/>
            <a:ext cx="1206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종암동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26200" y="2984500"/>
            <a:ext cx="1206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FC5230"/>
                </a:solidFill>
                <a:ea typeface="Pretendard Bold"/>
              </a:rPr>
              <a:t>석관동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6800" y="533400"/>
            <a:ext cx="800100" cy="16903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209800" y="8775700"/>
            <a:ext cx="13830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데이터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분석을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통해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서울시에서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선형공원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조성이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시급한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3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개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행정동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(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석관동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,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종암동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,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제기동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)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최종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ExtraBold"/>
              </a:rPr>
              <a:t>추천합니다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ExtraBold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671300" y="1282700"/>
            <a:ext cx="4470400" cy="739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85800" y="7366000"/>
            <a:ext cx="901700" cy="1041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55600" y="266700"/>
            <a:ext cx="2844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05.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결론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3500" y="7848600"/>
            <a:ext cx="67691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주요</a:t>
            </a: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인사이트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10800" y="2146300"/>
            <a:ext cx="67691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3200" b="false" i="false" u="none" strike="noStrike" spc="-100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3200" b="false" i="false" u="none" strike="noStrike" spc="-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200" b="false" i="false" u="none" strike="noStrike" spc="-100">
                <a:solidFill>
                  <a:srgbClr val="595959"/>
                </a:solidFill>
                <a:ea typeface="Pretendard Bold"/>
              </a:rPr>
              <a:t>전</a:t>
            </a:r>
            <a:r>
              <a:rPr lang="en-US" sz="3200" b="false" i="false" u="none" strike="noStrike" spc="-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200" b="false" i="false" u="none" strike="noStrike" spc="-100">
                <a:solidFill>
                  <a:srgbClr val="595959"/>
                </a:solidFill>
                <a:ea typeface="Pretendard Bold"/>
              </a:rPr>
              <a:t>과정</a:t>
            </a:r>
            <a:r>
              <a:rPr lang="en-US" sz="3200" b="false" i="false" u="none" strike="noStrike" spc="-100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3200" b="false" i="false" u="none" strike="noStrike" spc="-100">
                <a:solidFill>
                  <a:srgbClr val="595959"/>
                </a:solidFill>
                <a:ea typeface="Pretendard Bold"/>
              </a:rPr>
              <a:t>요약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53700" y="2997200"/>
            <a:ext cx="67310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ea typeface="Pretendard Regular"/>
              </a:rPr>
              <a:t>◾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도시환경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녹지여건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접근성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여건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11868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다양한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관점에서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53700" y="3810000"/>
            <a:ext cx="67310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ea typeface="Pretendard Regular"/>
              </a:rPr>
              <a:t>◾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중복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제거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중요도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평가를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거쳐</a:t>
            </a:r>
          </a:p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K-means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클러스터링으로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유사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특성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후보지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53700" y="4622800"/>
            <a:ext cx="67310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ea typeface="Pretendard Regular"/>
              </a:rPr>
              <a:t>◾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AHP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점수화와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연결성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분석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(INTER)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통해</a:t>
            </a:r>
          </a:p>
          <a:p>
            <a:pPr algn="l" lvl="0">
              <a:lnSpc>
                <a:spcPct val="11868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판단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+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공간적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타당성을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동시에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반영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0" id="20"/>
          <p:cNvSpPr txBox="true"/>
          <p:nvPr/>
        </p:nvSpPr>
        <p:spPr>
          <a:xfrm rot="0">
            <a:off x="10566400" y="5473700"/>
            <a:ext cx="67437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2100" b="false" i="false" u="none" strike="noStrike" spc="-100">
                <a:solidFill>
                  <a:srgbClr val="0E6CA5"/>
                </a:solidFill>
                <a:ea typeface="Pretendard Bold"/>
              </a:rPr>
              <a:t>➜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선형공원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조성이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시급하고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효과적인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최적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입지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3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곳을</a:t>
            </a:r>
            <a:r>
              <a:rPr lang="en-US" sz="2100" b="false" i="false" u="none" strike="noStrike" spc="-100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2100" b="false" i="false" u="none" strike="noStrike" spc="-100">
                <a:solidFill>
                  <a:srgbClr val="0E6CA5"/>
                </a:solidFill>
                <a:ea typeface="Pretendard Bold"/>
              </a:rPr>
              <a:t>도출함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96600" y="5918200"/>
            <a:ext cx="42418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0E6CA5"/>
                </a:solidFill>
                <a:ea typeface="Pretendard Bold"/>
              </a:rPr>
              <a:t>●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석관동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: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인구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밀도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↑·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녹지율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↓  </a:t>
            </a:r>
          </a:p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0E6CA5"/>
                </a:solidFill>
                <a:ea typeface="Pretendard Bold"/>
              </a:rPr>
              <a:t>●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종암동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: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유동인구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↑·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교통접근성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↑  </a:t>
            </a:r>
          </a:p>
          <a:p>
            <a:pPr algn="l" lvl="0">
              <a:lnSpc>
                <a:spcPct val="118689"/>
              </a:lnSpc>
            </a:pPr>
            <a:r>
              <a:rPr lang="en-US" sz="1800" b="false" i="false" u="none" strike="noStrike">
                <a:solidFill>
                  <a:srgbClr val="0E6CA5"/>
                </a:solidFill>
                <a:ea typeface="Pretendard Bold"/>
              </a:rPr>
              <a:t>●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제기동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: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하천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인접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·</a:t>
            </a:r>
            <a:r>
              <a:rPr lang="ko-KR" sz="1800" b="false" i="false" u="none" strike="noStrike">
                <a:solidFill>
                  <a:srgbClr val="0E6CA5"/>
                </a:solidFill>
                <a:ea typeface="Pretendard Bold"/>
              </a:rPr>
              <a:t>토지부담</a:t>
            </a:r>
            <a:r>
              <a:rPr lang="en-US" sz="1800" b="false" i="false" u="none" strike="noStrike">
                <a:solidFill>
                  <a:srgbClr val="0E6CA5"/>
                </a:solidFill>
                <a:latin typeface="Pretendard Bold"/>
              </a:rPr>
              <a:t>↓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52500" y="990600"/>
            <a:ext cx="20980400" cy="152400"/>
          </a:xfrm>
          <a:prstGeom prst="rect">
            <a:avLst/>
          </a:prstGeom>
        </p:spPr>
      </p:pic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82600" y="2311400"/>
          <a:ext cx="7353300" cy="4965700"/>
        </p:xfrm>
        <a:graphic>
          <a:graphicData uri="http://schemas.openxmlformats.org/drawingml/2006/table">
            <a:tbl>
              <a:tblPr/>
              <a:tblGrid>
                <a:gridCol w="4457700"/>
                <a:gridCol w="2895600"/>
              </a:tblGrid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활용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데이터셋명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출처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</a:tr>
              <a:tr h="431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2020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읍면동별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1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세대당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도시공원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면적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산림빅데이터거래소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서울특별시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_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역사마스터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버스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정류소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위치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정보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318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행정안전부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_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지역별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행정동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성별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연령별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주민등록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인구수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생활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이동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상권분석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집객시설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-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상권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상권분석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서비스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영역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-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상권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지역분석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개폐업수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률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번지별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공시지가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캠퍼스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행정동단위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분기별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추정매출액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빅데이터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캠퍼스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행정구역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동별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통계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광장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8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기상청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_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폭염일수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기상청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국가기후데이터센터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039100" y="2311400"/>
          <a:ext cx="9766300" cy="6819900"/>
        </p:xfrm>
        <a:graphic>
          <a:graphicData uri="http://schemas.openxmlformats.org/drawingml/2006/table">
            <a:tbl>
              <a:tblPr/>
              <a:tblGrid>
                <a:gridCol w="5918200"/>
                <a:gridCol w="3848100"/>
              </a:tblGrid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참고문헌명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저자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1300" b="false" i="false" u="none" strike="noStrike">
                          <a:solidFill>
                            <a:srgbClr val="FFFFFF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FFFFFF"/>
                          </a:solidFill>
                          <a:ea typeface="Pretendard SemiBold"/>
                        </a:rPr>
                        <a:t>출처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6CA5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AWS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데이터를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활용한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도시열섬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분포의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변화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특성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분석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b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</a:b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- 2005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년도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및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2019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년도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온도측정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자료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비교를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중심으로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-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박세홍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중앙대학교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배웅규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중앙대학교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The Social Equity of Urban Parks in High-Density Urban Areas: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A Case Study in the Core Area of Beijing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배웅규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/Bae, Woongkyoo 1(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중앙대학교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 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김다혜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/Dahye Kim 2(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중앙대학교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)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The Social Equity of Urban Parks in High-Density Urban Areas: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A Case Study in the Core Area of Beijing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Kaiqi Zhang,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Mingze Chen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GIS-based multi‐criteria analysis for sustainable urban green spaces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planning in emerging towns of Ethiopia: the case of Sululta town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Eshetu Gelan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Green space accessibility helps buffer declined mental health during the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COVID-19 pandemic: evidence from big data in the United Kingdom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Kwan Ok Lee, Ke Michael Mai &amp; Souneil Park 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Multi-method analysis of urban green space accessibility: Influences of land use, greenery types, and individual characteristics factors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Kaiqi Zhang,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Mingze Chen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5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Demand for parks and perceived accessibility as key determinants of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urban park use behavior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Jingyuan Zhang,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Puay Yok Tan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72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MIT Terrascope 2024 – Economic Feasibility (Terrascope Webpage)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검색일자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. 2025.06.21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https://terrascope2024.mit.edu/?page_id=158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Impacts of perceived safety and beauty of park environments on time spent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in parks: Examining the potential of street view imagery and phone-based 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GPS data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Hanlin Zhou,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Jue Wang,</a:t>
                      </a:r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Kathi Wilson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03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뉴스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1, “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서울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35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도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넘긴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날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9→58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일로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늘어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”…‘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열섬효과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’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대도시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폭염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 </a:t>
                      </a: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위험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, 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300" b="false" i="false" u="none" strike="noStrike">
                          <a:solidFill>
                            <a:srgbClr val="595959"/>
                          </a:solidFill>
                          <a:ea typeface="Pretendard SemiBold"/>
                        </a:rPr>
                        <a:t>검색일자</a:t>
                      </a: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:25.06.21</a:t>
                      </a:r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300" b="false" i="false" u="none" strike="noStrike">
                          <a:solidFill>
                            <a:srgbClr val="595959"/>
                          </a:solidFill>
                          <a:latin typeface="Pretendard SemiBold"/>
                        </a:rPr>
                        <a:t>https://www.donga.com/news/Society/article/all/20240628/125670797/1</a:t>
                      </a:r>
                      <a:endParaRPr lang="en-US" sz="1100"/>
                    </a:p>
                  </a:txBody>
                  <a:tcPr anchor="ctr" marL="19050" marT="19050" marR="19050" marB="19050">
                    <a:lnL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89" cmpd="sng" algn="ctr" cap="flat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355600" y="266700"/>
            <a:ext cx="28448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en-US" sz="3200" b="false" i="false" u="none" strike="noStrike" spc="-100">
                <a:solidFill>
                  <a:srgbClr val="0E6CA5"/>
                </a:solidFill>
                <a:latin typeface="Pretendard SemiBold"/>
              </a:rPr>
              <a:t>06. </a:t>
            </a:r>
            <a:r>
              <a:rPr lang="ko-KR" sz="3200" b="false" i="false" u="none" strike="noStrike" spc="-100">
                <a:solidFill>
                  <a:srgbClr val="0E6CA5"/>
                </a:solidFill>
                <a:ea typeface="Pretendard SemiBold"/>
              </a:rPr>
              <a:t>참고문헌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2600" y="1828800"/>
            <a:ext cx="41529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활용</a:t>
            </a:r>
            <a:r>
              <a:rPr lang="en-US" sz="25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데이터</a:t>
            </a:r>
            <a:r>
              <a:rPr lang="en-US" sz="25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목록</a:t>
            </a:r>
            <a:r>
              <a:rPr lang="en-US" sz="25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및</a:t>
            </a:r>
            <a:r>
              <a:rPr lang="en-US" sz="2500" b="false" i="false" u="none" strike="noStrike" spc="-100">
                <a:solidFill>
                  <a:srgbClr val="0E6CA5"/>
                </a:solidFill>
                <a:latin typeface="Pretendard SemiBold"/>
              </a:rPr>
              <a:t> </a:t>
            </a: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출처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39100" y="1828800"/>
            <a:ext cx="19685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8689"/>
              </a:lnSpc>
            </a:pPr>
            <a:r>
              <a:rPr lang="ko-KR" sz="2500" b="false" i="false" u="none" strike="noStrike" spc="-100">
                <a:solidFill>
                  <a:srgbClr val="0E6CA5"/>
                </a:solidFill>
                <a:ea typeface="Pretendard SemiBold"/>
              </a:rPr>
              <a:t>참고문헌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